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</p:sldIdLst>
  <p:sldSz cx="10080625" cy="567055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41E3F-56C4-412D-933A-E6ECD7DEBAA6}" type="datetimeFigureOut">
              <a:rPr lang="ru-RU" smtClean="0"/>
              <a:t>04.01.2025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A41B9-142B-485D-B9A0-EFB61F1AE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217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777" y="1075557"/>
            <a:ext cx="7185071" cy="2074747"/>
          </a:xfrm>
        </p:spPr>
        <p:txBody>
          <a:bodyPr anchor="b">
            <a:normAutofit/>
          </a:bodyPr>
          <a:lstStyle>
            <a:lvl1pPr algn="ctr">
              <a:defRPr sz="396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777" y="3213312"/>
            <a:ext cx="7185071" cy="1134109"/>
          </a:xfrm>
        </p:spPr>
        <p:txBody>
          <a:bodyPr>
            <a:normAutofit/>
          </a:bodyPr>
          <a:lstStyle>
            <a:lvl1pPr marL="0" indent="0" algn="ctr">
              <a:buNone/>
              <a:defRPr sz="1819">
                <a:solidFill>
                  <a:schemeClr val="bg1">
                    <a:lumMod val="50000"/>
                  </a:schemeClr>
                </a:solidFill>
              </a:defRPr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31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46" y="3546677"/>
            <a:ext cx="8569550" cy="671081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9573" y="577359"/>
            <a:ext cx="8121495" cy="2657614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4224161"/>
            <a:ext cx="8569566" cy="564303"/>
          </a:xfrm>
        </p:spPr>
        <p:txBody>
          <a:bodyPr/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8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504048"/>
            <a:ext cx="8569566" cy="2833824"/>
          </a:xfrm>
        </p:spPr>
        <p:txBody>
          <a:bodyPr anchor="ctr"/>
          <a:lstStyle>
            <a:lvl1pPr algn="ctr"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3476764"/>
            <a:ext cx="8569566" cy="1311701"/>
          </a:xfrm>
        </p:spPr>
        <p:txBody>
          <a:bodyPr anchor="ctr"/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0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61" y="504049"/>
            <a:ext cx="7691729" cy="2474688"/>
          </a:xfrm>
        </p:spPr>
        <p:txBody>
          <a:bodyPr anchor="ctr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22668" y="2984961"/>
            <a:ext cx="7236601" cy="491802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3615655"/>
            <a:ext cx="8569566" cy="1175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8053" y="623584"/>
            <a:ext cx="504031" cy="483523"/>
          </a:xfrm>
          <a:prstGeom prst="rect">
            <a:avLst/>
          </a:prstGeom>
        </p:spPr>
        <p:txBody>
          <a:bodyPr vert="horz" lIns="75605" tIns="37802" rIns="75605" bIns="378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9231" y="2475246"/>
            <a:ext cx="504031" cy="483523"/>
          </a:xfrm>
          <a:prstGeom prst="rect">
            <a:avLst/>
          </a:prstGeom>
        </p:spPr>
        <p:txBody>
          <a:bodyPr vert="horz" lIns="75605" tIns="37802" rIns="75605" bIns="378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9039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1768406"/>
            <a:ext cx="8569566" cy="2076915"/>
          </a:xfrm>
        </p:spPr>
        <p:txBody>
          <a:bodyPr anchor="b"/>
          <a:lstStyle>
            <a:lvl1pPr algn="ctr"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3855060"/>
            <a:ext cx="8569566" cy="943144"/>
          </a:xfrm>
        </p:spPr>
        <p:txBody>
          <a:bodyPr anchor="t"/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66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5530" y="504049"/>
            <a:ext cx="8569566" cy="13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55529" y="1957235"/>
            <a:ext cx="2727669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4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55529" y="2433719"/>
            <a:ext cx="2727669" cy="2354746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338" y="1957235"/>
            <a:ext cx="2721505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4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72209" y="2433719"/>
            <a:ext cx="2731286" cy="2354746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92506" y="1957235"/>
            <a:ext cx="2732590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4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92506" y="2433719"/>
            <a:ext cx="2732590" cy="2354746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42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55530" y="505018"/>
            <a:ext cx="8569566" cy="13262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55529" y="3476763"/>
            <a:ext cx="2725547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19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55529" y="1957235"/>
            <a:ext cx="2725547" cy="1260122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55529" y="3953246"/>
            <a:ext cx="2725547" cy="835218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3375" y="3476763"/>
            <a:ext cx="2730027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19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72208" y="1957235"/>
            <a:ext cx="2731287" cy="1260122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72208" y="3953245"/>
            <a:ext cx="2731287" cy="835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92506" y="3476763"/>
            <a:ext cx="2729079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19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92506" y="1957235"/>
            <a:ext cx="2732590" cy="1260122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92402" y="3953244"/>
            <a:ext cx="2732694" cy="835220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2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5530" y="1957236"/>
            <a:ext cx="8569566" cy="28312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28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504050"/>
            <a:ext cx="2111148" cy="428441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5530" y="504050"/>
            <a:ext cx="6332409" cy="42844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3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5529" y="1957235"/>
            <a:ext cx="8569049" cy="2831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6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29" y="685099"/>
            <a:ext cx="8559066" cy="2262944"/>
          </a:xfrm>
        </p:spPr>
        <p:txBody>
          <a:bodyPr anchor="b">
            <a:normAutofit/>
          </a:bodyPr>
          <a:lstStyle>
            <a:lvl1pPr>
              <a:defRPr sz="330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29" y="3024175"/>
            <a:ext cx="8559066" cy="1131285"/>
          </a:xfrm>
        </p:spPr>
        <p:txBody>
          <a:bodyPr>
            <a:normAutofit/>
          </a:bodyPr>
          <a:lstStyle>
            <a:lvl1pPr marL="0" indent="0" algn="ctr">
              <a:buNone/>
              <a:defRPr sz="1654">
                <a:solidFill>
                  <a:schemeClr val="bg1">
                    <a:lumMod val="50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6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30" y="511422"/>
            <a:ext cx="8569566" cy="13198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5529" y="1957235"/>
            <a:ext cx="4221779" cy="2831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103316" y="1957235"/>
            <a:ext cx="4221262" cy="2831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9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30" y="511422"/>
            <a:ext cx="8569566" cy="13198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810" y="1960481"/>
            <a:ext cx="4029500" cy="56225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150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55530" y="2522735"/>
            <a:ext cx="4221780" cy="22657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8709" y="1960481"/>
            <a:ext cx="4036387" cy="56225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150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103317" y="2522735"/>
            <a:ext cx="4221263" cy="22657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1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6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4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504049"/>
            <a:ext cx="3254117" cy="1672930"/>
          </a:xfrm>
        </p:spPr>
        <p:txBody>
          <a:bodyPr anchor="b"/>
          <a:lstStyle>
            <a:lvl1pPr algn="ctr"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98658" y="504049"/>
            <a:ext cx="5126437" cy="42844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2176978"/>
            <a:ext cx="3254118" cy="2611486"/>
          </a:xfrm>
        </p:spPr>
        <p:txBody>
          <a:bodyPr/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7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504049"/>
            <a:ext cx="4907168" cy="1672931"/>
          </a:xfrm>
        </p:spPr>
        <p:txBody>
          <a:bodyPr anchor="b"/>
          <a:lstStyle>
            <a:lvl1pPr algn="ctr"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8997" y="504049"/>
            <a:ext cx="2691605" cy="4284416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46" y="2176979"/>
            <a:ext cx="4907152" cy="2611485"/>
          </a:xfrm>
        </p:spPr>
        <p:txBody>
          <a:bodyPr/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16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80627" cy="56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30" y="511422"/>
            <a:ext cx="8569566" cy="1319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30" y="1957236"/>
            <a:ext cx="8569566" cy="283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956" y="4864597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30" y="4864597"/>
            <a:ext cx="551729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226" y="4864597"/>
            <a:ext cx="631870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5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ctr" defTabSz="756026" rtl="0" eaLnBrk="1" latinLnBrk="0" hangingPunct="1">
        <a:lnSpc>
          <a:spcPct val="90000"/>
        </a:lnSpc>
        <a:spcBef>
          <a:spcPct val="0"/>
        </a:spcBef>
        <a:buNone/>
        <a:defRPr sz="2976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165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4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32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</a:t>
            </a:r>
            <a:r>
              <a:rPr lang="ru-RU" dirty="0"/>
              <a:t>жизни болгар, сербов, хорватов и других народов под властью турок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17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6601968" y="603505"/>
            <a:ext cx="3346704" cy="4184960"/>
          </a:xfrm>
        </p:spPr>
        <p:txBody>
          <a:bodyPr/>
          <a:lstStyle/>
          <a:p>
            <a:r>
              <a:rPr lang="ru-RU" dirty="0"/>
              <a:t>На рубеже Средневековья и Нового времени южнославянские земли подверглись нашествию со стороны Османской империи. В конце XIV века турки вторглись в Болгарию и положили конец ее независимости как самостоятельного государства. </a:t>
            </a:r>
            <a:endParaRPr lang="ru-RU" dirty="0"/>
          </a:p>
        </p:txBody>
      </p:sp>
      <p:pic>
        <p:nvPicPr>
          <p:cNvPr id="1026" name="Picture 2" descr="Завоевание турками-османами Балканского полуострова: история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2" y="603504"/>
            <a:ext cx="6061094" cy="42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0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735824" y="511422"/>
            <a:ext cx="2147286" cy="4405849"/>
          </a:xfrm>
        </p:spPr>
        <p:txBody>
          <a:bodyPr>
            <a:noAutofit/>
          </a:bodyPr>
          <a:lstStyle/>
          <a:p>
            <a:r>
              <a:rPr lang="ru-RU" sz="2200" dirty="0"/>
              <a:t>Столетие спустя они подчинили своей власти Сербию, Боснию и Герцеговину, часть Хорватии, Черногорию. </a:t>
            </a:r>
            <a:endParaRPr lang="ru-RU" sz="2200" dirty="0"/>
          </a:p>
        </p:txBody>
      </p:sp>
      <p:pic>
        <p:nvPicPr>
          <p:cNvPr id="2050" name="Picture 2" descr="Завоевание турками-османами Балканского полуострова: история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6" y="256604"/>
            <a:ext cx="7405295" cy="512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2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10691" y="920895"/>
            <a:ext cx="3553933" cy="3914274"/>
          </a:xfrm>
        </p:spPr>
        <p:txBody>
          <a:bodyPr>
            <a:normAutofit/>
          </a:bodyPr>
          <a:lstStyle/>
          <a:p>
            <a:r>
              <a:rPr lang="ru-RU" sz="2800" dirty="0"/>
              <a:t>Турки-османы разрушили монастыри и церкви. Многие храмы были переделаны в мечети. </a:t>
            </a:r>
            <a:endParaRPr lang="ru-RU" sz="2800" dirty="0"/>
          </a:p>
        </p:txBody>
      </p:sp>
      <p:pic>
        <p:nvPicPr>
          <p:cNvPr id="3074" name="Picture 2" descr="Балканский кризис 1875-1878 годов на страницах журнала «Будильник» -  Российское историческое общество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3" y="415968"/>
            <a:ext cx="5255161" cy="49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09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10180" y="511422"/>
            <a:ext cx="3560190" cy="448120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Завоеватели переселяли южных славян на другие территории или угоняли их для продажи в рабство. </a:t>
            </a:r>
            <a:endParaRPr lang="ru-RU" sz="2800" dirty="0" smtClean="0"/>
          </a:p>
          <a:p>
            <a:pPr algn="just"/>
            <a:endParaRPr lang="ru-RU" sz="2800" dirty="0"/>
          </a:p>
        </p:txBody>
      </p:sp>
      <p:pic>
        <p:nvPicPr>
          <p:cNvPr id="4098" name="Picture 2" descr="Болгарский народ едва не уничтожили»: как Россия освободила Балканы |  Читать статьи по истории РФ для школьников и студентов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6" y="415968"/>
            <a:ext cx="5899924" cy="457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75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340616" y="859955"/>
            <a:ext cx="2496424" cy="422410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Турки ­облагали мусульман меньшими налогами, поэтому большинство славян принимали ислам. </a:t>
            </a:r>
            <a:endParaRPr lang="ru-RU" sz="2400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Девширме - угнетение или спасение в Османской Империи? | Мусульманская  Турция | Дзен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86" y="1171323"/>
            <a:ext cx="7097030" cy="35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62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01184" y="768097"/>
            <a:ext cx="4423394" cy="4020368"/>
          </a:xfrm>
        </p:spPr>
        <p:txBody>
          <a:bodyPr>
            <a:normAutofit lnSpcReduction="10000"/>
          </a:bodyPr>
          <a:lstStyle/>
          <a:p>
            <a:r>
              <a:rPr lang="ru-RU" sz="3800" dirty="0"/>
              <a:t>Южным славянам удалось сохранили родной язык и традиции.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Храбрый гайдук Хризич» | Архивариус Кот | Дзен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6" y="310253"/>
            <a:ext cx="4017638" cy="50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5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531116" y="511422"/>
            <a:ext cx="2214604" cy="4993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Гайдуки </a:t>
            </a:r>
            <a:r>
              <a:rPr lang="ru-RU" sz="2000" dirty="0"/>
              <a:t>— вооруженные повстанцы, которые боролись против чужеземного гнета. Османская империя жестоко подавляла восстания.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170" name="Picture 2" descr="разное@public_srpski_ruski_portal Гайдуки Гайдуки (от венгерск. слова hajdu  — погонщики). В Венгрии.. | ВКонтакт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06" y="415968"/>
            <a:ext cx="7082424" cy="48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6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132320" y="390074"/>
            <a:ext cx="2667746" cy="4803718"/>
          </a:xfrm>
        </p:spPr>
        <p:txBody>
          <a:bodyPr/>
          <a:lstStyle/>
          <a:p>
            <a:r>
              <a:rPr lang="ru-RU" sz="2000" dirty="0"/>
              <a:t>Вторая половина XVIII века считается периодом национального возрождения в южнославянских землях, на которые повлияли идеи Просвещения.</a:t>
            </a:r>
          </a:p>
          <a:p>
            <a:endParaRPr lang="ru-RU" dirty="0"/>
          </a:p>
        </p:txBody>
      </p:sp>
      <p:pic>
        <p:nvPicPr>
          <p:cNvPr id="8194" name="Picture 2" descr="Балканы как зона (дез)интеграции » ИНТЕЛРОС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" y="390074"/>
            <a:ext cx="6584726" cy="43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99915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111</TotalTime>
  <Words>142</Words>
  <Application>Microsoft Office PowerPoint</Application>
  <PresentationFormat>Произвольный</PresentationFormat>
  <Paragraphs>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Tw Cen MT</vt:lpstr>
      <vt:lpstr>Капля</vt:lpstr>
      <vt:lpstr>особенности жизни болгар, сербов, хорватов и других народов под властью турок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Виктория Сергевна</dc:creator>
  <dc:description/>
  <cp:lastModifiedBy>Виктория Сергевна</cp:lastModifiedBy>
  <cp:revision>44</cp:revision>
  <dcterms:created xsi:type="dcterms:W3CDTF">2019-10-26T19:34:43Z</dcterms:created>
  <dcterms:modified xsi:type="dcterms:W3CDTF">2025-01-04T18:35:39Z</dcterms:modified>
  <dc:language>ru-RU</dc:language>
</cp:coreProperties>
</file>